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t>06/03/2014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TEMA 11</a:t>
            </a:r>
            <a:br>
              <a:rPr lang="es-ES" dirty="0" smtClean="0"/>
            </a:br>
            <a:r>
              <a:rPr lang="es-ES" dirty="0" smtClean="0"/>
              <a:t>RECURSOS DE LA BIOSFERA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764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Producción de materia orgánica limitada pese a la extensión de océanos y mares. </a:t>
            </a:r>
          </a:p>
          <a:p>
            <a:r>
              <a:rPr lang="es-ES" dirty="0" smtClean="0"/>
              <a:t>Avances en tecnología aumentaron el número de capturas.</a:t>
            </a:r>
          </a:p>
          <a:p>
            <a:r>
              <a:rPr lang="es-ES" dirty="0" smtClean="0"/>
              <a:t>Esa presión disminuye la tasa de crecimiento.</a:t>
            </a:r>
          </a:p>
          <a:p>
            <a:r>
              <a:rPr lang="es-ES" dirty="0" smtClean="0"/>
              <a:t>Gran contaminación por los productos residuales.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La pesca.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494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Medidas para proteger los océanos:</a:t>
            </a:r>
          </a:p>
          <a:p>
            <a:pPr lvl="1"/>
            <a:r>
              <a:rPr lang="es-ES" dirty="0" smtClean="0"/>
              <a:t>Explotación racional que conlleva acuerdos a nivel mundial.</a:t>
            </a:r>
          </a:p>
          <a:p>
            <a:pPr lvl="1"/>
            <a:r>
              <a:rPr lang="es-ES" dirty="0" smtClean="0"/>
              <a:t>Reducir la contaminación en los océanos.</a:t>
            </a:r>
          </a:p>
          <a:p>
            <a:pPr lvl="1"/>
            <a:r>
              <a:rPr lang="es-ES" dirty="0" smtClean="0"/>
              <a:t>Ampliar la utilización de los recursos (especies no utilizadas)</a:t>
            </a:r>
          </a:p>
          <a:p>
            <a:pPr lvl="1"/>
            <a:r>
              <a:rPr lang="es-ES" dirty="0" smtClean="0"/>
              <a:t>Pescar en áreas poco atractivas.</a:t>
            </a:r>
          </a:p>
          <a:p>
            <a:pPr lvl="1"/>
            <a:r>
              <a:rPr lang="es-ES" dirty="0" smtClean="0"/>
              <a:t>Desarrollar nuevas técnicas de pesca y cultivo.</a:t>
            </a:r>
          </a:p>
          <a:p>
            <a:pPr lvl="1"/>
            <a:r>
              <a:rPr lang="es-ES" dirty="0" smtClean="0"/>
              <a:t>Investigar la acuicultura.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La pesca.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472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Agricultura biológica:</a:t>
            </a:r>
          </a:p>
          <a:p>
            <a:pPr lvl="1"/>
            <a:r>
              <a:rPr lang="es-ES" dirty="0" smtClean="0"/>
              <a:t>Producción agrícola basada en los mecanismos de la naturaleza. Se usan abonos orgánicos e inorgánicos.</a:t>
            </a:r>
          </a:p>
          <a:p>
            <a:pPr lvl="1"/>
            <a:r>
              <a:rPr lang="es-ES" dirty="0" smtClean="0"/>
              <a:t>Lucha contra parásitos mediante:</a:t>
            </a:r>
          </a:p>
          <a:p>
            <a:pPr lvl="2"/>
            <a:r>
              <a:rPr lang="es-ES" dirty="0" smtClean="0"/>
              <a:t>Cultivos </a:t>
            </a:r>
            <a:r>
              <a:rPr lang="es-ES" dirty="0" err="1" smtClean="0"/>
              <a:t>pluriespecíficos</a:t>
            </a:r>
            <a:r>
              <a:rPr lang="es-ES" dirty="0" smtClean="0"/>
              <a:t>.</a:t>
            </a:r>
          </a:p>
          <a:p>
            <a:pPr lvl="2"/>
            <a:r>
              <a:rPr lang="es-ES" dirty="0" smtClean="0"/>
              <a:t>Controlar las aguas estancadas.</a:t>
            </a:r>
          </a:p>
          <a:p>
            <a:pPr lvl="2"/>
            <a:r>
              <a:rPr lang="es-ES" dirty="0" smtClean="0"/>
              <a:t>Emplear depredadores naturales.</a:t>
            </a:r>
          </a:p>
          <a:p>
            <a:pPr lvl="2"/>
            <a:r>
              <a:rPr lang="es-ES" dirty="0" smtClean="0"/>
              <a:t>Labores poco profundas y repetidas.</a:t>
            </a:r>
          </a:p>
          <a:p>
            <a:pPr lvl="2"/>
            <a:r>
              <a:rPr lang="es-ES" dirty="0" smtClean="0"/>
              <a:t>Rotaciones de cultivos.</a:t>
            </a:r>
          </a:p>
          <a:p>
            <a:pPr lvl="1"/>
            <a:r>
              <a:rPr lang="es-ES" dirty="0" smtClean="0"/>
              <a:t>Desarrollo de cultivos hidropónicos.</a:t>
            </a:r>
          </a:p>
          <a:p>
            <a:pPr lvl="1"/>
            <a:r>
              <a:rPr lang="es-ES" dirty="0" smtClean="0"/>
              <a:t>Combinar con organismos recombinantes.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Otras alternativas.</a:t>
            </a:r>
            <a:br>
              <a:rPr lang="es-ES" dirty="0" smtClean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541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Otros alimentos:</a:t>
            </a:r>
          </a:p>
          <a:p>
            <a:pPr lvl="1"/>
            <a:r>
              <a:rPr lang="es-ES" dirty="0" smtClean="0"/>
              <a:t>Hongos, con gran cantidad de proteínas asimilables</a:t>
            </a:r>
          </a:p>
          <a:p>
            <a:pPr lvl="1"/>
            <a:r>
              <a:rPr lang="es-ES" dirty="0" smtClean="0"/>
              <a:t>Hojas de vegetales, con proteínas vegetales</a:t>
            </a:r>
          </a:p>
          <a:p>
            <a:pPr lvl="1"/>
            <a:r>
              <a:rPr lang="es-ES" dirty="0" smtClean="0"/>
              <a:t>Algas, algunas producen proteínas</a:t>
            </a:r>
          </a:p>
          <a:p>
            <a:pPr lvl="1"/>
            <a:r>
              <a:rPr lang="es-ES" dirty="0" smtClean="0"/>
              <a:t>Animales salvajes</a:t>
            </a:r>
          </a:p>
          <a:p>
            <a:pPr lvl="1"/>
            <a:r>
              <a:rPr lang="es-ES" dirty="0" smtClean="0"/>
              <a:t>Acuicultura</a:t>
            </a:r>
          </a:p>
          <a:p>
            <a:pPr lvl="1"/>
            <a:r>
              <a:rPr lang="es-ES" dirty="0" smtClean="0"/>
              <a:t>El krill</a:t>
            </a:r>
          </a:p>
          <a:p>
            <a:pPr lvl="1"/>
            <a:r>
              <a:rPr lang="es-ES" dirty="0" smtClean="0"/>
              <a:t>Empleo de la tecnología industrial</a:t>
            </a:r>
          </a:p>
          <a:p>
            <a:pPr lvl="1"/>
            <a:r>
              <a:rPr lang="es-ES" dirty="0" smtClean="0"/>
              <a:t>Cultivo bacterias y hongos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996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Importancia ecológica</a:t>
            </a:r>
          </a:p>
          <a:p>
            <a:pPr lvl="1"/>
            <a:r>
              <a:rPr lang="es-ES" dirty="0" smtClean="0"/>
              <a:t>Atrasan la pérdida de agua</a:t>
            </a:r>
          </a:p>
          <a:p>
            <a:pPr lvl="1"/>
            <a:r>
              <a:rPr lang="es-ES" dirty="0" smtClean="0"/>
              <a:t>Controlan la erosión del suelo</a:t>
            </a:r>
          </a:p>
          <a:p>
            <a:pPr lvl="1"/>
            <a:r>
              <a:rPr lang="es-ES" dirty="0" smtClean="0"/>
              <a:t>Regulan el clima</a:t>
            </a:r>
          </a:p>
          <a:p>
            <a:pPr lvl="1"/>
            <a:r>
              <a:rPr lang="es-ES" dirty="0" smtClean="0"/>
              <a:t>Mantienen los niveles de CO₂ y O₂</a:t>
            </a:r>
          </a:p>
          <a:p>
            <a:pPr lvl="1"/>
            <a:r>
              <a:rPr lang="es-ES" dirty="0" smtClean="0"/>
              <a:t>Proporcionan hábitats a muchas especies</a:t>
            </a:r>
          </a:p>
          <a:p>
            <a:pPr lvl="1"/>
            <a:r>
              <a:rPr lang="es-ES" dirty="0" smtClean="0"/>
              <a:t>Absorben contaminantes del aire</a:t>
            </a:r>
          </a:p>
          <a:p>
            <a:pPr lvl="1"/>
            <a:r>
              <a:rPr lang="es-ES" dirty="0" smtClean="0"/>
              <a:t>Pueden ser áreas de recreo</a:t>
            </a:r>
          </a:p>
          <a:p>
            <a:r>
              <a:rPr lang="es-ES" dirty="0" smtClean="0"/>
              <a:t>Importancia comercial</a:t>
            </a:r>
          </a:p>
          <a:p>
            <a:pPr lvl="1"/>
            <a:r>
              <a:rPr lang="es-ES" dirty="0" smtClean="0"/>
              <a:t>Madera utilizada en industrias</a:t>
            </a:r>
          </a:p>
          <a:p>
            <a:pPr lvl="1"/>
            <a:r>
              <a:rPr lang="es-ES" dirty="0" smtClean="0"/>
              <a:t>Fabricar papel con la pulpa de la madera</a:t>
            </a:r>
          </a:p>
          <a:p>
            <a:pPr lvl="1"/>
            <a:r>
              <a:rPr lang="es-ES" dirty="0" smtClean="0"/>
              <a:t>Acumulan minerales</a:t>
            </a:r>
          </a:p>
          <a:p>
            <a:pPr lvl="1"/>
            <a:r>
              <a:rPr lang="es-ES" dirty="0" smtClean="0"/>
              <a:t>Proporcionan alimentos</a:t>
            </a:r>
          </a:p>
          <a:p>
            <a:pPr lvl="1"/>
            <a:r>
              <a:rPr lang="es-ES" dirty="0" smtClean="0"/>
              <a:t>Productos medicinales</a:t>
            </a:r>
          </a:p>
          <a:p>
            <a:pPr lvl="1"/>
            <a:r>
              <a:rPr lang="es-ES" dirty="0" smtClean="0"/>
              <a:t>Muchos materiales industriales (corcho, colorantes, resinas)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Recursos forestales</a:t>
            </a:r>
            <a:br>
              <a:rPr lang="es-ES" dirty="0" smtClean="0"/>
            </a:br>
            <a:r>
              <a:rPr lang="es-ES" dirty="0" smtClean="0"/>
              <a:t>Aprovechamiento de estos</a:t>
            </a: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488" y="238735"/>
            <a:ext cx="4824536" cy="353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1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despoblación de zonas rurales ha provocado una recuperación.</a:t>
            </a:r>
          </a:p>
          <a:p>
            <a:r>
              <a:rPr lang="es-ES" dirty="0" smtClean="0"/>
              <a:t>Aunque los incendios han destruido grandes hectáreas </a:t>
            </a:r>
            <a:r>
              <a:rPr lang="es-ES" dirty="0" smtClean="0"/>
              <a:t>en los últimos años</a:t>
            </a:r>
            <a:endParaRPr lang="es-ES" dirty="0" smtClean="0"/>
          </a:p>
          <a:p>
            <a:r>
              <a:rPr lang="es-ES" dirty="0" smtClean="0"/>
              <a:t>Deforestación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Los bosques españoles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87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Explotación racional de los bosques:</a:t>
            </a:r>
          </a:p>
          <a:p>
            <a:pPr lvl="1"/>
            <a:r>
              <a:rPr lang="es-ES" dirty="0" smtClean="0"/>
              <a:t>Estudiar los ciclos biogeoquímicos</a:t>
            </a:r>
          </a:p>
          <a:p>
            <a:pPr lvl="1"/>
            <a:r>
              <a:rPr lang="es-ES" dirty="0" smtClean="0"/>
              <a:t>Realizar un inventario de especies.</a:t>
            </a:r>
          </a:p>
          <a:p>
            <a:pPr lvl="1"/>
            <a:r>
              <a:rPr lang="es-ES" dirty="0" smtClean="0"/>
              <a:t>Dejar un tiempo para que se regeneren los árboles una vez talados.</a:t>
            </a:r>
          </a:p>
          <a:p>
            <a:pPr lvl="1"/>
            <a:r>
              <a:rPr lang="es-ES" dirty="0" smtClean="0"/>
              <a:t>Plantar  bosques de alto rendimiento.</a:t>
            </a:r>
          </a:p>
          <a:p>
            <a:pPr lvl="1"/>
            <a:r>
              <a:rPr lang="es-ES" dirty="0" smtClean="0"/>
              <a:t>Realizar  talas selectivas o en pequeños espacios.</a:t>
            </a:r>
          </a:p>
          <a:p>
            <a:pPr lvl="1"/>
            <a:r>
              <a:rPr lang="es-ES" dirty="0" smtClean="0"/>
              <a:t>Cultivar y cosechar madera de alta calidad.</a:t>
            </a:r>
          </a:p>
          <a:p>
            <a:pPr lvl="1"/>
            <a:r>
              <a:rPr lang="es-ES" dirty="0" smtClean="0"/>
              <a:t>Minimizar la erosión y compactación del suelo</a:t>
            </a:r>
          </a:p>
          <a:p>
            <a:pPr lvl="1"/>
            <a:r>
              <a:rPr lang="es-ES" dirty="0" smtClean="0"/>
              <a:t>Usar métodos naturales de regeneración</a:t>
            </a:r>
          </a:p>
          <a:p>
            <a:pPr lvl="1"/>
            <a:r>
              <a:rPr lang="es-ES" dirty="0" smtClean="0"/>
              <a:t>Consumir los recursos de forma racional</a:t>
            </a:r>
          </a:p>
          <a:p>
            <a:pPr lvl="1"/>
            <a:r>
              <a:rPr lang="es-ES" dirty="0" smtClean="0"/>
              <a:t>Luchar contra plagas y enfermedades de forma natural</a:t>
            </a:r>
          </a:p>
          <a:p>
            <a:pPr lvl="1"/>
            <a:r>
              <a:rPr lang="es-ES" dirty="0" smtClean="0"/>
              <a:t>Reducir la necesidad de emigración</a:t>
            </a:r>
          </a:p>
          <a:p>
            <a:pPr lvl="1"/>
            <a:r>
              <a:rPr lang="es-ES" dirty="0" smtClean="0"/>
              <a:t>Ayudar a países subdesarrollados</a:t>
            </a:r>
          </a:p>
          <a:p>
            <a:pPr lvl="1"/>
            <a:r>
              <a:rPr lang="es-ES" dirty="0" smtClean="0"/>
              <a:t>Reducir los subsidios de los gobiernos.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Gestión de los recursos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16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Políticas forestales</a:t>
            </a:r>
          </a:p>
          <a:p>
            <a:pPr lvl="1"/>
            <a:r>
              <a:rPr lang="es-ES" dirty="0" smtClean="0"/>
              <a:t>Europea:</a:t>
            </a:r>
          </a:p>
          <a:p>
            <a:pPr lvl="2"/>
            <a:r>
              <a:rPr lang="es-ES" dirty="0" smtClean="0"/>
              <a:t>Producir la mayor cantidad posible</a:t>
            </a:r>
          </a:p>
          <a:p>
            <a:pPr lvl="2"/>
            <a:r>
              <a:rPr lang="es-ES" dirty="0" smtClean="0"/>
              <a:t>Conservar agua, suelo y clima</a:t>
            </a:r>
          </a:p>
          <a:p>
            <a:pPr lvl="2"/>
            <a:r>
              <a:rPr lang="es-ES" dirty="0" smtClean="0"/>
              <a:t>Ofrecer un lugar de ocio</a:t>
            </a:r>
          </a:p>
          <a:p>
            <a:pPr lvl="2"/>
            <a:r>
              <a:rPr lang="es-ES" dirty="0" smtClean="0"/>
              <a:t>Mantener ecosistemas diversificados</a:t>
            </a:r>
          </a:p>
          <a:p>
            <a:pPr lvl="1"/>
            <a:r>
              <a:rPr lang="es-ES" dirty="0" smtClean="0"/>
              <a:t>España</a:t>
            </a:r>
          </a:p>
          <a:p>
            <a:pPr lvl="2"/>
            <a:r>
              <a:rPr lang="es-ES" dirty="0" smtClean="0"/>
              <a:t>Reforestación</a:t>
            </a:r>
          </a:p>
          <a:p>
            <a:pPr lvl="2"/>
            <a:r>
              <a:rPr lang="es-ES" dirty="0" smtClean="0"/>
              <a:t>Luchar contra la erosión</a:t>
            </a:r>
          </a:p>
          <a:p>
            <a:pPr lvl="2"/>
            <a:r>
              <a:rPr lang="es-ES" dirty="0" smtClean="0"/>
              <a:t>Defender la salud de los bosques</a:t>
            </a:r>
          </a:p>
          <a:p>
            <a:pPr lvl="2"/>
            <a:r>
              <a:rPr lang="es-ES" dirty="0" smtClean="0"/>
              <a:t>Prevenir los incendios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579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Es el conjunto de materia orgánica de origen animal y vegetal que contiene energía</a:t>
            </a:r>
          </a:p>
          <a:p>
            <a:r>
              <a:rPr lang="es-ES" dirty="0" smtClean="0"/>
              <a:t>Tratamiento:</a:t>
            </a:r>
          </a:p>
          <a:p>
            <a:pPr lvl="1"/>
            <a:r>
              <a:rPr lang="es-ES" dirty="0" smtClean="0"/>
              <a:t>Necesita un proceso de homogeneización (trituración, astillado…) para mejorar su utilización, y densificación que aumenta su peso y facilita su transporte y almacenaje.</a:t>
            </a:r>
          </a:p>
          <a:p>
            <a:pPr lvl="1"/>
            <a:r>
              <a:rPr lang="es-ES" dirty="0" smtClean="0"/>
              <a:t>Pirolisis para obtener carbón vegetal</a:t>
            </a:r>
          </a:p>
          <a:p>
            <a:pPr lvl="1"/>
            <a:r>
              <a:rPr lang="es-ES" dirty="0" smtClean="0"/>
              <a:t>Gasificación, que transforma gas en combustibles sólidos</a:t>
            </a:r>
          </a:p>
          <a:p>
            <a:pPr lvl="1"/>
            <a:r>
              <a:rPr lang="es-ES" dirty="0" smtClean="0"/>
              <a:t>Digestión anaerobia, que produce biogás gracias a los digestores</a:t>
            </a:r>
          </a:p>
          <a:p>
            <a:pPr lvl="1"/>
            <a:r>
              <a:rPr lang="es-ES" dirty="0" smtClean="0"/>
              <a:t>Fermentación alcohólica para producir etanol</a:t>
            </a:r>
          </a:p>
          <a:p>
            <a:pPr lvl="1"/>
            <a:r>
              <a:rPr lang="es-ES" dirty="0" smtClean="0"/>
              <a:t>Tratamientos específicos para obtener </a:t>
            </a:r>
            <a:r>
              <a:rPr lang="es-ES" dirty="0" err="1" smtClean="0"/>
              <a:t>biodiésel</a:t>
            </a:r>
            <a:endParaRPr lang="es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biomasa</a:t>
            </a: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20888"/>
            <a:ext cx="5220072" cy="37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48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Utilización energética:</a:t>
            </a:r>
          </a:p>
          <a:p>
            <a:pPr lvl="1"/>
            <a:r>
              <a:rPr lang="es-ES" dirty="0" smtClean="0"/>
              <a:t>Los productos sólidos son quemados para producir calor, los pellets y briquetas sirven de combustible para calderas.</a:t>
            </a:r>
          </a:p>
          <a:p>
            <a:pPr lvl="1"/>
            <a:r>
              <a:rPr lang="es-ES" dirty="0" smtClean="0"/>
              <a:t>Los productos líquidos sirven como </a:t>
            </a:r>
            <a:r>
              <a:rPr lang="es-ES" dirty="0" err="1" smtClean="0"/>
              <a:t>biocarburante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Los productos gaseosos producen electricidad</a:t>
            </a:r>
          </a:p>
          <a:p>
            <a:pPr lvl="1"/>
            <a:r>
              <a:rPr lang="es-ES" dirty="0" smtClean="0"/>
              <a:t>Características:</a:t>
            </a:r>
          </a:p>
          <a:p>
            <a:pPr lvl="2"/>
            <a:r>
              <a:rPr lang="es-ES" dirty="0" smtClean="0"/>
              <a:t>No contamina</a:t>
            </a:r>
          </a:p>
          <a:p>
            <a:pPr lvl="2"/>
            <a:r>
              <a:rPr lang="es-ES" dirty="0" smtClean="0"/>
              <a:t>Inagotable</a:t>
            </a:r>
          </a:p>
          <a:p>
            <a:pPr lvl="2"/>
            <a:r>
              <a:rPr lang="es-ES" dirty="0" smtClean="0"/>
              <a:t>Contribuye al desarrollo sostenible</a:t>
            </a:r>
          </a:p>
          <a:p>
            <a:pPr lvl="1"/>
            <a:r>
              <a:rPr lang="es-ES" dirty="0" smtClean="0"/>
              <a:t>Futuros proyectos:</a:t>
            </a:r>
          </a:p>
          <a:p>
            <a:pPr lvl="2"/>
            <a:r>
              <a:rPr lang="es-ES" dirty="0" smtClean="0"/>
              <a:t>Desarrollo masivo de cultivos forestales y agrícolas</a:t>
            </a:r>
          </a:p>
          <a:p>
            <a:pPr lvl="2"/>
            <a:r>
              <a:rPr lang="es-ES" dirty="0" smtClean="0"/>
              <a:t>Sustituir al carbón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biomasa</a:t>
            </a:r>
            <a:endParaRPr lang="es-ES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889" y="2682311"/>
            <a:ext cx="4348942" cy="237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02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Población mundial: 7200 millones</a:t>
            </a:r>
          </a:p>
          <a:p>
            <a:r>
              <a:rPr lang="es-ES" sz="2000" dirty="0" smtClean="0"/>
              <a:t>Población futura: 9500 millones en 2050 según Naciones Unidas</a:t>
            </a:r>
          </a:p>
          <a:p>
            <a:r>
              <a:rPr lang="es-ES" sz="2000" dirty="0" smtClean="0"/>
              <a:t>Aumento de residuos y contaminación</a:t>
            </a:r>
          </a:p>
          <a:p>
            <a:r>
              <a:rPr lang="es-ES" sz="2000" dirty="0" smtClean="0"/>
              <a:t>Necesidad de mantener y conservar los recursos naturales, y plantearse la capacidad para absorber la contaminación y los residuos.</a:t>
            </a:r>
          </a:p>
          <a:p>
            <a:r>
              <a:rPr lang="es-ES" sz="2000" dirty="0" smtClean="0"/>
              <a:t>La población aumenta en el Tercer Mundo. Se forma un bucle de retroalimentación positiva entre pobreza y población.</a:t>
            </a:r>
          </a:p>
          <a:p>
            <a:r>
              <a:rPr lang="es-ES" sz="2000" dirty="0" smtClean="0"/>
              <a:t>La producción de alimentos crece, pero no la producción por persona. Alimentos usados por quienes los pueden comprar.</a:t>
            </a:r>
          </a:p>
          <a:p>
            <a:r>
              <a:rPr lang="es-ES" sz="2000" dirty="0" smtClean="0"/>
              <a:t>La presión sobre la Tierra hará que los incrementos productivos sean más difíciles.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Aumento de la población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034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Principalmente debido a la distribución irregular (hay zonas de </a:t>
            </a:r>
            <a:r>
              <a:rPr lang="es-ES" sz="2400" dirty="0" err="1" smtClean="0"/>
              <a:t>sobrenutrición</a:t>
            </a:r>
            <a:r>
              <a:rPr lang="es-ES" sz="2400" dirty="0" smtClean="0"/>
              <a:t> y de subnutrición)</a:t>
            </a:r>
          </a:p>
          <a:p>
            <a:r>
              <a:rPr lang="es-ES" sz="2400" dirty="0"/>
              <a:t>Los recursos </a:t>
            </a:r>
            <a:r>
              <a:rPr lang="es-ES" sz="2400" dirty="0" smtClean="0"/>
              <a:t>para afrontar el problema son la población local, la productividad agrícola y el agua. Educación de la población.</a:t>
            </a:r>
          </a:p>
          <a:p>
            <a:r>
              <a:rPr lang="es-ES" sz="2400" dirty="0" smtClean="0"/>
              <a:t>Las técnicas para aumentar la producción de alimentos deben estar orientadas a:</a:t>
            </a:r>
          </a:p>
          <a:p>
            <a:pPr lvl="1"/>
            <a:r>
              <a:rPr lang="es-ES" sz="2000" dirty="0" smtClean="0"/>
              <a:t>Reducir el deterioro ambiental</a:t>
            </a:r>
          </a:p>
          <a:p>
            <a:pPr lvl="1"/>
            <a:r>
              <a:rPr lang="es-ES" sz="2000" dirty="0" smtClean="0"/>
              <a:t>Reducir la demanda de agua de riego</a:t>
            </a:r>
          </a:p>
          <a:p>
            <a:pPr lvl="1"/>
            <a:r>
              <a:rPr lang="es-ES" sz="2000" dirty="0" smtClean="0"/>
              <a:t>Aumentar el rendimiento de los cultivos</a:t>
            </a:r>
            <a:endParaRPr lang="es-ES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El problema del hambre en el mundo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014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Suelo cultivable: reducido por las pérdidas del suelo fértil provocado por erosión, salinización, urbanización y desertización.</a:t>
            </a:r>
          </a:p>
          <a:p>
            <a:r>
              <a:rPr lang="es-ES" sz="2800" dirty="0" smtClean="0"/>
              <a:t>Disponibilidad de agua y de sumideros: las reservas de agua subterráneas se agotan y los vertidos contaminan las aguas superficiales.</a:t>
            </a:r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límites de la Tierra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615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La seguridad alimentaria mundial se apoya en:</a:t>
            </a:r>
          </a:p>
          <a:p>
            <a:pPr lvl="1"/>
            <a:r>
              <a:rPr lang="es-ES" sz="2600" dirty="0" smtClean="0"/>
              <a:t>Producción de cereales: a partir de 1990 disminuyó por el uso insostenible de la tierra y el agua. El abandono de las tierras facilitó la pérdida del suelo.</a:t>
            </a:r>
          </a:p>
          <a:p>
            <a:pPr lvl="1"/>
            <a:r>
              <a:rPr lang="es-ES" sz="2600" dirty="0" smtClean="0"/>
              <a:t>Capturas marinas: gracias al avance de la tecnología aumentaron hasta 1980. Esto ha llevado al mar a su límite de producción.</a:t>
            </a:r>
          </a:p>
          <a:p>
            <a:pPr lvl="1"/>
            <a:endParaRPr lang="es-ES" sz="26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6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La solución a esto conlleva:</a:t>
            </a:r>
          </a:p>
          <a:p>
            <a:pPr lvl="1"/>
            <a:r>
              <a:rPr lang="es-ES" sz="2600" dirty="0" smtClean="0"/>
              <a:t>La existencia de un flujo de alimentos más eficiente.</a:t>
            </a:r>
          </a:p>
          <a:p>
            <a:pPr lvl="1"/>
            <a:r>
              <a:rPr lang="es-ES" sz="2600" dirty="0" smtClean="0"/>
              <a:t>Control demográfico educando a la población para disminuir el crecimiento demográfico.</a:t>
            </a:r>
          </a:p>
          <a:p>
            <a:pPr lvl="1"/>
            <a:r>
              <a:rPr lang="es-ES" sz="2600" dirty="0" smtClean="0"/>
              <a:t>Educación del consumidor en países desarrollados.</a:t>
            </a:r>
          </a:p>
          <a:p>
            <a:pPr lvl="1"/>
            <a:r>
              <a:rPr lang="es-ES" sz="2600" dirty="0" smtClean="0"/>
              <a:t>Invertir en agricultura para investigar especies más rentables y estudiar nuevas superficies.</a:t>
            </a:r>
            <a:endParaRPr lang="es-ES" sz="26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934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2400" dirty="0" smtClean="0"/>
              <a:t>Revolución verde: aumento de la productividad gracias al uso de plantas más productivas y aumentando el rendimiento.</a:t>
            </a:r>
          </a:p>
          <a:p>
            <a:r>
              <a:rPr lang="es-ES" sz="2400" dirty="0" smtClean="0"/>
              <a:t>Primera revolución verde en países industrializados, segunda en países subdesarrollados.</a:t>
            </a:r>
          </a:p>
          <a:p>
            <a:r>
              <a:rPr lang="es-ES" sz="2400" dirty="0" smtClean="0"/>
              <a:t>Tipos de agricultura:</a:t>
            </a:r>
          </a:p>
          <a:p>
            <a:pPr lvl="1"/>
            <a:r>
              <a:rPr lang="es-ES" sz="2000" dirty="0" smtClean="0"/>
              <a:t>Intensiva: grandes cantidades de un solo tipo de cultivo. Requiere mucha energía, agua, fertilizantes y plaguicidas. Países desarrollados.</a:t>
            </a:r>
          </a:p>
          <a:p>
            <a:pPr lvl="1"/>
            <a:r>
              <a:rPr lang="es-ES" sz="2000" dirty="0" smtClean="0"/>
              <a:t>Extensiva: cultivos para abastecer a los agricultores, vender o almacenar. Requiere energía, mano de obra y animales de tiro. Países subdesarrollados.</a:t>
            </a:r>
            <a:endParaRPr lang="es-ES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Fuentes de alimentos:</a:t>
            </a:r>
            <a:br>
              <a:rPr lang="es-ES" dirty="0" smtClean="0"/>
            </a:br>
            <a:r>
              <a:rPr lang="es-ES" dirty="0" smtClean="0"/>
              <a:t>La agricultura.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889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Cultivos con alto rendimiento: trigo, arroz, maíz y patata.</a:t>
            </a:r>
          </a:p>
          <a:p>
            <a:r>
              <a:rPr lang="es-ES" sz="2000" dirty="0" smtClean="0"/>
              <a:t>Zonas templadas: son las más productivas, ya que el invierno actúa como herbicida y pesticida, y los suelos son muy fértiles.</a:t>
            </a:r>
          </a:p>
          <a:p>
            <a:r>
              <a:rPr lang="es-ES" sz="2000" dirty="0" smtClean="0"/>
              <a:t>El uso de fertilizantes sintéticos(nitrogenados, fosforados y potásicos) en la agricultura intensiva desarrolla una agricultura industrializada en zonas templadas.</a:t>
            </a:r>
          </a:p>
          <a:p>
            <a:r>
              <a:rPr lang="es-ES" sz="2000" dirty="0" smtClean="0"/>
              <a:t>Los fertilizantes orgánicos(estiércol y purín) se usan en agricultura tradicional, proceden del ganado. Desarrollo del compost.</a:t>
            </a:r>
          </a:p>
          <a:p>
            <a:r>
              <a:rPr lang="es-ES" sz="2000" dirty="0" smtClean="0"/>
              <a:t>Uso de plaguicidas variados como insecticidas (normalmente con cloro, DDT) herbicidas, fungicidas y defoliantes.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La agricultura.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0997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Dos tipos:</a:t>
            </a:r>
          </a:p>
          <a:p>
            <a:pPr lvl="1"/>
            <a:r>
              <a:rPr lang="es-ES" dirty="0" smtClean="0"/>
              <a:t>Intensiva: grandes cantidades de un solo tipo de ganado y requiere el uso de energías suplementarias, en países desarrollados.</a:t>
            </a:r>
          </a:p>
          <a:p>
            <a:pPr lvl="1"/>
            <a:r>
              <a:rPr lang="es-ES" dirty="0" smtClean="0"/>
              <a:t>Extensiva: se cría el ganado para las familias que se dedican a eso, necesita trabajo humano y de animales de tiro, en países en desarrollo.</a:t>
            </a:r>
          </a:p>
          <a:p>
            <a:r>
              <a:rPr lang="es-ES" dirty="0" smtClean="0"/>
              <a:t>Proporciona proteínas, piel y lana.</a:t>
            </a:r>
          </a:p>
          <a:p>
            <a:r>
              <a:rPr lang="es-ES" dirty="0" smtClean="0"/>
              <a:t>Utilizan plantas no aprovechadas por el hombre(extensiva). En la intensiva requiere cultivar su alimento.</a:t>
            </a:r>
          </a:p>
          <a:p>
            <a:r>
              <a:rPr lang="es-ES" dirty="0" smtClean="0"/>
              <a:t>La eficiencia es muy baja.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La ganadería.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724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1978</TotalTime>
  <Words>1153</Words>
  <Application>Microsoft Office PowerPoint</Application>
  <PresentationFormat>Presentación en pantalla (4:3)</PresentationFormat>
  <Paragraphs>146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Concurrencia</vt:lpstr>
      <vt:lpstr>TEMA 11 RECURSOS DE LA BIOSFERA</vt:lpstr>
      <vt:lpstr>Aumento de la población</vt:lpstr>
      <vt:lpstr>El problema del hambre en el mundo</vt:lpstr>
      <vt:lpstr>Los límites de la Tierra</vt:lpstr>
      <vt:lpstr>Presentación de PowerPoint</vt:lpstr>
      <vt:lpstr>Presentación de PowerPoint</vt:lpstr>
      <vt:lpstr>Fuentes de alimentos: La agricultura.</vt:lpstr>
      <vt:lpstr> La agricultura.</vt:lpstr>
      <vt:lpstr> La ganadería.</vt:lpstr>
      <vt:lpstr> La pesca.</vt:lpstr>
      <vt:lpstr> La pesca.</vt:lpstr>
      <vt:lpstr>Otras alternativas. </vt:lpstr>
      <vt:lpstr>Presentación de PowerPoint</vt:lpstr>
      <vt:lpstr>Recursos forestales Aprovechamiento de estos</vt:lpstr>
      <vt:lpstr> Los bosques españoles</vt:lpstr>
      <vt:lpstr> Gestión de los recursos</vt:lpstr>
      <vt:lpstr>Presentación de PowerPoint</vt:lpstr>
      <vt:lpstr>La biomasa</vt:lpstr>
      <vt:lpstr>La biomasa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11 RECURSOS DE LA BIOSFERA</dc:title>
  <dc:creator>Miguel Magno</dc:creator>
  <cp:lastModifiedBy>HP</cp:lastModifiedBy>
  <cp:revision>68</cp:revision>
  <dcterms:created xsi:type="dcterms:W3CDTF">2014-02-27T18:48:38Z</dcterms:created>
  <dcterms:modified xsi:type="dcterms:W3CDTF">2014-03-06T18:19:25Z</dcterms:modified>
</cp:coreProperties>
</file>